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.jpeg" ContentType="image/jpeg"/>
  <Override PartName="/ppt/notesSlides/notesSlide9.xml" ContentType="application/vnd.openxmlformats-officedocument.presentationml.notesSlide+xml"/>
  <Override PartName="/ppt/media/image5.jpeg" ContentType="image/jpeg"/>
  <Override PartName="/ppt/notesSlides/notesSlide10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11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notesSlides/notesSlide12.xml" ContentType="application/vnd.openxmlformats-officedocument.presentationml.notesSlide+xml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notesSlides/notesSlide13.xml" ContentType="application/vnd.openxmlformats-officedocument.presentationml.notesSlide+xml"/>
  <Override PartName="/ppt/media/image19.jpeg" ContentType="image/jpeg"/>
  <Override PartName="/ppt/notesSlides/notesSlide14.xml" ContentType="application/vnd.openxmlformats-officedocument.presentationml.notesSlide+xml"/>
  <Override PartName="/ppt/media/image20.jpeg" ContentType="image/jpeg"/>
  <Override PartName="/ppt/media/image21.jpeg" ContentType="image/jpeg"/>
  <Override PartName="/ppt/notesSlides/notesSlide15.xml" ContentType="application/vnd.openxmlformats-officedocument.presentationml.notesSlide+xml"/>
  <Override PartName="/ppt/media/image22.jpeg" ContentType="image/jpeg"/>
  <Override PartName="/ppt/notesSlides/notesSlide16.xml" ContentType="application/vnd.openxmlformats-officedocument.presentationml.notesSlide+xml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notesSlides/notesSlide17.xml" ContentType="application/vnd.openxmlformats-officedocument.presentationml.notesSlide+xml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notesSlides/notesSlide18.xml" ContentType="application/vnd.openxmlformats-officedocument.presentationml.notesSlide+xml"/>
  <Override PartName="/ppt/media/image32.jpeg" ContentType="image/jpeg"/>
  <Override PartName="/ppt/media/image33.jpeg" ContentType="image/jpeg"/>
  <Override PartName="/ppt/notesSlides/notesSlide19.xml" ContentType="application/vnd.openxmlformats-officedocument.presentationml.notesSlide+xml"/>
  <Override PartName="/ppt/media/image34.jpeg" ContentType="image/jpeg"/>
  <Override PartName="/ppt/notesSlides/notesSlide20.xml" ContentType="application/vnd.openxmlformats-officedocument.presentationml.notesSlide+xml"/>
  <Override PartName="/ppt/media/image35.jpeg" ContentType="image/jpeg"/>
  <Override PartName="/ppt/media/image36.jpeg" ContentType="image/jpeg"/>
  <Override PartName="/ppt/notesSlides/notesSlide21.xml" ContentType="application/vnd.openxmlformats-officedocument.presentationml.notesSlide+xml"/>
  <Override PartName="/ppt/media/image37.jpeg" ContentType="image/jpeg"/>
  <Override PartName="/ppt/media/image38.jpeg" ContentType="image/jpe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1D836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E3E5E8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E3E5E8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E3E5E8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0C0C0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C0C0C0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C0C0C0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0C0C0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Asteroids</a:t>
            </a:r>
          </a:p>
          <a:p>
            <a:pPr/>
            <a:r>
              <a:t>Wavelength dependence of interstellar polarization</a:t>
            </a:r>
          </a:p>
          <a:p>
            <a:pPr/>
            <a:r>
              <a:t>PI Pioneer Jupiter photopolarimeter</a:t>
            </a:r>
          </a:p>
          <a:p>
            <a:pPr/>
            <a:r>
              <a:t>SpaceWatch: earth-crossing asteroids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Humberto Fall 1973</a:t>
            </a:r>
          </a:p>
          <a:p>
            <a:pPr/>
            <a:r>
              <a:t>Dick’s story…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Clarke dome. Cloth covered.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Dave Tholen: 1990 Harold Urey Prize; The prize recognizes and encourages outstanding achievements in planetary science by a young scientist.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Jim Hammer</a:t>
            </a:r>
          </a:p>
          <a:p>
            <a:pPr/>
            <a:r>
              <a:t>Chris Brungardt</a:t>
            </a:r>
          </a:p>
          <a:p>
            <a:pPr/>
            <a:r>
              <a:t>Tom ???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Shape 3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Merle Reinhardt: StSCI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Humberto, Bret Goodrich, Mark Everett, Jim Liebert. (Bruce Barrett ~1961)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Steve Little: KU BA 1961?, MA 1963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9" name="Shape 3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Jeff Bennett </a:t>
            </a:r>
          </a:p>
          <a:p>
            <a:pPr/>
            <a:r>
              <a:t>Andy Fraknoi…OpenStax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1973 Comet Kohoutek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6" name="Shape 4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Feb 1979, Brandon, Manitoba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Berkeley: Spinrad</a:t>
            </a:r>
          </a:p>
          <a:p>
            <a:pPr/>
            <a:r>
              <a:t>KNPO: polarization and IR</a:t>
            </a:r>
          </a:p>
          <a:p>
            <a:pPr/>
            <a:r>
              <a:t>UA/LPL: observing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hape 4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Howard Bond, Jim Hesser, Bill Liller, Arlo Landolt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5" name="Shape 4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 at Kitt Peak and encouraged them to apply!</a:t>
            </a:r>
          </a:p>
          <a:p>
            <a:pPr/>
            <a:r>
              <a:t>Role of Jack Davidson who didn’t take NO for an answer; Deanelle Tacha</a:t>
            </a:r>
          </a:p>
          <a:p>
            <a:pPr/>
            <a:r>
              <a:t>Barb saying that research was more important than teaching!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 Gandet going to KU from Tucson</a:t>
            </a:r>
          </a:p>
          <a:p>
            <a:pPr/>
            <a:r>
              <a:t>In 1970, offered job to Tom Lutz who turned it down; then hired Peter Wehinger (Sue Wykoff)</a:t>
            </a:r>
          </a:p>
          <a:p>
            <a:pPr/>
            <a:r>
              <a:t>1971: Yojo Kondo, Ted Gull, Ed Schmidt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KU Grad 1963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Day job: Captain US Army</a:t>
            </a:r>
          </a:p>
          <a:p>
            <a:pPr/>
            <a:r>
              <a:t>Night job was preparing for 2 classes</a:t>
            </a:r>
          </a:p>
          <a:p>
            <a:pPr/>
            <a:r>
              <a:t>First day…Assigned office; told go to Oliver Hall to do freshman advising for the week!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in 691: Steve Hawley, Ron Snell, Tom Chester, Ron Gilliland, Gary Westergren, Joe vanZandt</a:t>
            </a:r>
          </a:p>
          <a:p>
            <a:pPr/>
            <a:r>
              <a:t>Hawley: we all know!!!</a:t>
            </a:r>
          </a:p>
          <a:p>
            <a:pPr/>
            <a:r>
              <a:t>Snell: Chair at U Mass; 1986 AAS’ Newton Lacy Pierce Prize for young observational astronomer; </a:t>
            </a:r>
          </a:p>
          <a:p>
            <a:pPr/>
            <a:r>
              <a:t>Gilliland awards: 2007 Gruber prize in cosmology; 2012 Tinsley Prize; 2015 Breakthrough prize in fundamental physics</a:t>
            </a:r>
          </a:p>
          <a:p>
            <a:pPr/>
            <a:r>
              <a:t>Chester: Princeton PhD, CalTech Kip Thorne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Storer: PhD Lick Observatory: 35 years</a:t>
            </a:r>
          </a:p>
          <a:p>
            <a:pPr/>
            <a:r>
              <a:t>Horak: U Chicago under Chandra (Nobel laureate); obit in Physics Today (he was a Chess Master and played baseball (pitcher) for the Denver Bears. 17 years at KU then left in disgust for Los Alamos</a:t>
            </a:r>
          </a:p>
          <a:p>
            <a:pPr/>
            <a:r>
              <a:t>Dean: George Waggoner, English Professor, hated astronomy; if no PhD program no reason for BA and PhD over his dead body; dean for 21 years!</a:t>
            </a:r>
          </a:p>
          <a:p>
            <a:pPr/>
            <a:r>
              <a:t>Chairman: J.D. Stranathan,  23 years as chair…faculty not having key to shop store room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Microfiche reader; got ApJ and AJ that way for a few years!!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Lori: past director of MidScale Observatories (KPNO, CTIO)</a:t>
            </a:r>
          </a:p>
          <a:p>
            <a:pPr/>
            <a:r>
              <a:t>Stuartt: deputy director NOIRlab</a:t>
            </a:r>
          </a:p>
          <a:p>
            <a:pPr/>
            <a:r>
              <a:t>Humberto: started planetary science at CFU</a:t>
            </a:r>
          </a:p>
          <a:p>
            <a:pPr/>
            <a:r>
              <a:t>Lindley: Planetary Defense NASA</a:t>
            </a:r>
          </a:p>
          <a:p>
            <a:pPr/>
            <a:r>
              <a:t>Jackie: Maria Mitchell Observatory</a:t>
            </a:r>
          </a:p>
          <a:p>
            <a:pPr/>
            <a:r>
              <a:t>Joe: director LBT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2149474" y="7693266"/>
            <a:ext cx="8705852" cy="345795"/>
          </a:xfrm>
          <a:prstGeom prst="rect">
            <a:avLst/>
          </a:prstGeom>
        </p:spPr>
        <p:txBody>
          <a:bodyPr anchor="b"/>
          <a:lstStyle>
            <a:lvl1pPr defTabSz="457877">
              <a:defRPr sz="1716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2149474" y="1549399"/>
            <a:ext cx="87058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2149474" y="2278933"/>
            <a:ext cx="87058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2149474" y="1552574"/>
            <a:ext cx="87058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2149474" y="2276474"/>
            <a:ext cx="87058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2149474" y="3438525"/>
            <a:ext cx="8705852" cy="4572001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36"/>
            </a:lvl1pPr>
            <a:lvl2pPr defTabSz="1733930">
              <a:lnSpc>
                <a:spcPct val="90000"/>
              </a:lnSpc>
              <a:spcBef>
                <a:spcPts val="1300"/>
              </a:spcBef>
              <a:defRPr b="0" spc="-36"/>
            </a:lvl2pPr>
            <a:lvl3pPr defTabSz="1733930">
              <a:lnSpc>
                <a:spcPct val="90000"/>
              </a:lnSpc>
              <a:spcBef>
                <a:spcPts val="1300"/>
              </a:spcBef>
              <a:defRPr b="0" spc="-36"/>
            </a:lvl3pPr>
            <a:lvl4pPr defTabSz="1733930">
              <a:lnSpc>
                <a:spcPct val="90000"/>
              </a:lnSpc>
              <a:spcBef>
                <a:spcPts val="1300"/>
              </a:spcBef>
              <a:defRPr b="0" spc="-36"/>
            </a:lvl4pPr>
            <a:lvl5pPr defTabSz="1733930">
              <a:lnSpc>
                <a:spcPct val="90000"/>
              </a:lnSpc>
              <a:spcBef>
                <a:spcPts val="1300"/>
              </a:spcBef>
              <a:defRPr b="0" spc="-36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2149474" y="3895725"/>
            <a:ext cx="8705852" cy="1963341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2149474" y="5876685"/>
            <a:ext cx="8705851" cy="503852"/>
          </a:xfrm>
          <a:prstGeom prst="rect">
            <a:avLst/>
          </a:prstGeom>
        </p:spPr>
        <p:txBody>
          <a:bodyPr/>
          <a:lstStyle>
            <a:lvl1pPr algn="ctr" defTabSz="1352465">
              <a:defRPr spc="-28" sz="2807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2149474" y="1648630"/>
            <a:ext cx="8705852" cy="4228055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4" sz="17400"/>
            </a:lvl1pPr>
            <a:lvl2pPr algn="ctr" defTabSz="1733930">
              <a:lnSpc>
                <a:spcPct val="80000"/>
              </a:lnSpc>
              <a:defRPr spc="-174" sz="17400"/>
            </a:lvl2pPr>
            <a:lvl3pPr algn="ctr" defTabSz="1733930">
              <a:lnSpc>
                <a:spcPct val="80000"/>
              </a:lnSpc>
              <a:defRPr spc="-174" sz="17400"/>
            </a:lvl3pPr>
            <a:lvl4pPr algn="ctr" defTabSz="1733930">
              <a:lnSpc>
                <a:spcPct val="80000"/>
              </a:lnSpc>
              <a:defRPr spc="-174" sz="17400"/>
            </a:lvl4pPr>
            <a:lvl5pPr algn="ctr" defTabSz="1733930">
              <a:lnSpc>
                <a:spcPct val="80000"/>
              </a:lnSpc>
              <a:defRPr spc="-174" sz="174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178049" y="4010025"/>
            <a:ext cx="8648702" cy="1743075"/>
          </a:xfrm>
          <a:prstGeom prst="rect">
            <a:avLst/>
          </a:prstGeom>
        </p:spPr>
        <p:txBody>
          <a:bodyPr anchor="ctr"/>
          <a:lstStyle>
            <a:lvl1pPr marL="457200" indent="-342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2539999" y="6038850"/>
            <a:ext cx="8286752" cy="345795"/>
          </a:xfrm>
          <a:prstGeom prst="rect">
            <a:avLst/>
          </a:prstGeom>
        </p:spPr>
        <p:txBody>
          <a:bodyPr/>
          <a:lstStyle>
            <a:lvl1pPr defTabSz="457877">
              <a:defRPr sz="1716"/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6537011" y="5044082"/>
            <a:ext cx="4464678" cy="2971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2285431" y="1704974"/>
            <a:ext cx="12725402" cy="63223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6540500" y="1743074"/>
            <a:ext cx="4467226" cy="29734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1007187" y="1044787"/>
            <a:ext cx="11292448" cy="75372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539749" y="1219199"/>
            <a:ext cx="11951597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2149474" y="5105400"/>
            <a:ext cx="8705852" cy="247650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2149474" y="7543800"/>
            <a:ext cx="8705852" cy="536935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2149474" y="1647824"/>
            <a:ext cx="8705852" cy="345795"/>
          </a:xfrm>
          <a:prstGeom prst="rect">
            <a:avLst/>
          </a:prstGeom>
        </p:spPr>
        <p:txBody>
          <a:bodyPr/>
          <a:lstStyle>
            <a:lvl1pPr defTabSz="457877">
              <a:defRPr sz="1716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2149474" y="1738600"/>
            <a:ext cx="3829052" cy="3290600"/>
          </a:xfrm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2149474" y="4972050"/>
            <a:ext cx="3829052" cy="3033425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5559425" y="1724024"/>
            <a:ext cx="6286652" cy="62914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2149474" y="1549399"/>
            <a:ext cx="87058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2149474" y="2278933"/>
            <a:ext cx="87058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sz="half" idx="1" hasCustomPrompt="1"/>
          </p:nvPr>
        </p:nvSpPr>
        <p:spPr>
          <a:xfrm>
            <a:off x="2149474" y="3436869"/>
            <a:ext cx="8705852" cy="457200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sz="half" idx="1" hasCustomPrompt="1"/>
          </p:nvPr>
        </p:nvSpPr>
        <p:spPr>
          <a:xfrm>
            <a:off x="2149474" y="3438525"/>
            <a:ext cx="8705852" cy="4572001"/>
          </a:xfrm>
          <a:prstGeom prst="rect">
            <a:avLst/>
          </a:prstGeom>
        </p:spPr>
        <p:txBody>
          <a:bodyPr numCol="2" spcCol="442018"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2149474" y="1552574"/>
            <a:ext cx="38290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2149474" y="2278933"/>
            <a:ext cx="38290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quarter" idx="1" hasCustomPrompt="1"/>
          </p:nvPr>
        </p:nvSpPr>
        <p:spPr>
          <a:xfrm>
            <a:off x="2149474" y="3829050"/>
            <a:ext cx="3829052" cy="419100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2244724" y="1704974"/>
            <a:ext cx="12725402" cy="63223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2149474" y="1552574"/>
            <a:ext cx="38290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2149474" y="2278933"/>
            <a:ext cx="38290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quarter" idx="1" hasCustomPrompt="1"/>
          </p:nvPr>
        </p:nvSpPr>
        <p:spPr>
          <a:xfrm>
            <a:off x="2149474" y="3829050"/>
            <a:ext cx="3829052" cy="419100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2149474" y="1552574"/>
            <a:ext cx="3829052" cy="762001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2149474" y="2278933"/>
            <a:ext cx="3829052" cy="503852"/>
          </a:xfrm>
          <a:prstGeom prst="rect">
            <a:avLst/>
          </a:prstGeom>
        </p:spPr>
        <p:txBody>
          <a:bodyPr/>
          <a:lstStyle>
            <a:lvl1pPr defTabSz="457877">
              <a:defRPr sz="2807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quarter" idx="1" hasCustomPrompt="1"/>
          </p:nvPr>
        </p:nvSpPr>
        <p:spPr>
          <a:xfrm>
            <a:off x="2149474" y="3829050"/>
            <a:ext cx="3829052" cy="419100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2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2149474" y="3638550"/>
            <a:ext cx="8705852" cy="247650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6370675" y="8100224"/>
            <a:ext cx="258370" cy="2497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2149003" y="2608808"/>
            <a:ext cx="8706794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2149474" y="5048250"/>
            <a:ext cx="8705852" cy="10814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70624" y="8100224"/>
            <a:ext cx="258370" cy="249734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teve Shawl"/>
          <p:cNvSpPr txBox="1"/>
          <p:nvPr>
            <p:ph type="body" idx="21"/>
          </p:nvPr>
        </p:nvSpPr>
        <p:spPr>
          <a:xfrm>
            <a:off x="2149474" y="7693934"/>
            <a:ext cx="8705852" cy="3457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Steve Shawl</a:t>
            </a:r>
          </a:p>
        </p:txBody>
      </p:sp>
      <p:sp>
        <p:nvSpPr>
          <p:cNvPr id="172" name="1972-198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1972-1982</a:t>
            </a:r>
          </a:p>
        </p:txBody>
      </p:sp>
      <p:sp>
        <p:nvSpPr>
          <p:cNvPr id="173" name="It was the best of times; it was the worst of times"/>
          <p:cNvSpPr txBox="1"/>
          <p:nvPr>
            <p:ph type="subTitle" sz="quarter" idx="1"/>
          </p:nvPr>
        </p:nvSpPr>
        <p:spPr>
          <a:xfrm>
            <a:off x="2149474" y="5053688"/>
            <a:ext cx="8705852" cy="1081423"/>
          </a:xfrm>
          <a:prstGeom prst="rect">
            <a:avLst/>
          </a:prstGeom>
        </p:spPr>
        <p:txBody>
          <a:bodyPr/>
          <a:lstStyle>
            <a:lvl1pPr defTabSz="522449">
              <a:defRPr sz="3204"/>
            </a:lvl1pPr>
          </a:lstStyle>
          <a:p>
            <a:pPr/>
            <a:r>
              <a:t>It was the best of times; it was the worst of times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2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3" name="_84A1738.jpg" descr="_84A17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0" y="634183"/>
            <a:ext cx="12987861" cy="848523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ater students"/>
          <p:cNvSpPr txBox="1"/>
          <p:nvPr>
            <p:ph type="title"/>
          </p:nvPr>
        </p:nvSpPr>
        <p:spPr>
          <a:xfrm>
            <a:off x="2149474" y="1548519"/>
            <a:ext cx="8705852" cy="762001"/>
          </a:xfrm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Later students</a:t>
            </a:r>
          </a:p>
        </p:txBody>
      </p:sp>
      <p:sp>
        <p:nvSpPr>
          <p:cNvPr id="228" name="Lori Alle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numCol="2" spcCol="435292"/>
          <a:lstStyle/>
          <a:p>
            <a:pPr marL="309372" indent="-309372" defTabSz="1508519">
              <a:spcBef>
                <a:spcPts val="2700"/>
              </a:spcBef>
              <a:defRPr sz="2436"/>
            </a:pPr>
            <a:r>
              <a:t>Lori Allen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Humberto Campins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Stuartt Corder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Nathan DeLee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Mark Everett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Dick Henry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Lindley Johnson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Adam Kraus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Jackie Milingo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Dan Nunes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Jeff Robertson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Joe Shields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Dave Tholen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ori Allen"/>
          <p:cNvSpPr txBox="1"/>
          <p:nvPr>
            <p:ph type="title"/>
          </p:nvPr>
        </p:nvSpPr>
        <p:spPr>
          <a:xfrm>
            <a:off x="4408070" y="199289"/>
            <a:ext cx="8705852" cy="762001"/>
          </a:xfrm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Lori Allen</a:t>
            </a:r>
          </a:p>
        </p:txBody>
      </p:sp>
      <p:sp>
        <p:nvSpPr>
          <p:cNvPr id="2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Lori Allen-Edit-Edit-Edit.jpg" descr="Lori Allen-Edit-Edit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08" y="1012227"/>
            <a:ext cx="12807844" cy="856774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Dick Henry &amp; Humberto Campins"/>
          <p:cNvSpPr txBox="1"/>
          <p:nvPr>
            <p:ph type="title"/>
          </p:nvPr>
        </p:nvSpPr>
        <p:spPr>
          <a:xfrm>
            <a:off x="2275653" y="47875"/>
            <a:ext cx="8705851" cy="762001"/>
          </a:xfrm>
          <a:prstGeom prst="rect">
            <a:avLst/>
          </a:prstGeom>
        </p:spPr>
        <p:txBody>
          <a:bodyPr/>
          <a:lstStyle>
            <a:lvl1pPr defTabSz="1335126">
              <a:defRPr spc="-89" sz="4466"/>
            </a:lvl1pPr>
          </a:lstStyle>
          <a:p>
            <a:pPr/>
            <a:r>
              <a:t>Dick Henry &amp; Humberto Campins</a:t>
            </a:r>
          </a:p>
        </p:txBody>
      </p:sp>
      <p:sp>
        <p:nvSpPr>
          <p:cNvPr id="2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0" name="Dick Henry_Humberto Campins.jpg" descr="Dick Henry_Humberto Camp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693" y="908561"/>
            <a:ext cx="12461771" cy="887171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David Tholen &amp; Humberto Camp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48429">
              <a:defRPr spc="-83" sz="4176"/>
            </a:lvl1pPr>
          </a:lstStyle>
          <a:p>
            <a:pPr/>
            <a:r>
              <a:t>David Tholen &amp; Humberto Campins</a:t>
            </a:r>
          </a:p>
        </p:txBody>
      </p:sp>
      <p:sp>
        <p:nvSpPr>
          <p:cNvPr id="24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7" name="LPL 50th anniversary IMG_0078_crop#2.jpg" descr="LPL 50th anniversary IMG_0078_crop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15" y="2333974"/>
            <a:ext cx="13173940" cy="74232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KU Observa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KU Observatory</a:t>
            </a:r>
          </a:p>
        </p:txBody>
      </p:sp>
      <p:sp>
        <p:nvSpPr>
          <p:cNvPr id="25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5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6" name="KU Observatory Clarke_3-2.jpg" descr="KU Observatory Clarke_3-2.jpg"/>
          <p:cNvPicPr>
            <a:picLocks noChangeAspect="1"/>
          </p:cNvPicPr>
          <p:nvPr/>
        </p:nvPicPr>
        <p:blipFill>
          <a:blip r:embed="rId3">
            <a:extLst/>
          </a:blip>
          <a:srcRect l="0" t="0" r="3058" b="0"/>
          <a:stretch>
            <a:fillRect/>
          </a:stretch>
        </p:blipFill>
        <p:spPr>
          <a:xfrm>
            <a:off x="2995388" y="73041"/>
            <a:ext cx="6596082" cy="1001073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6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3" name="Steve 1983Sept9 KU Observatory new dome.jpg" descr="Steve 1983Sept9 KU Observatory new do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8784" y="-740"/>
            <a:ext cx="5487232" cy="97550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6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8" name="KU Observatory Eclipse Dec 1974_9.jpg" descr="KU Observatory Eclipse Dec 1974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63" y="433098"/>
            <a:ext cx="13004801" cy="86969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bserva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Observatory</a:t>
            </a:r>
          </a:p>
        </p:txBody>
      </p:sp>
      <p:sp>
        <p:nvSpPr>
          <p:cNvPr id="27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Steve 1980s KU Observatory roof-Edit.jpg" descr="Steve 1980s KU Observatory roof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5" y="-68435"/>
            <a:ext cx="12971109" cy="98904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issertation research"/>
          <p:cNvSpPr txBox="1"/>
          <p:nvPr>
            <p:ph type="title"/>
          </p:nvPr>
        </p:nvSpPr>
        <p:spPr>
          <a:xfrm>
            <a:off x="4587875" y="576708"/>
            <a:ext cx="3829051" cy="762001"/>
          </a:xfrm>
          <a:prstGeom prst="rect">
            <a:avLst/>
          </a:prstGeom>
        </p:spPr>
        <p:txBody>
          <a:bodyPr/>
          <a:lstStyle>
            <a:lvl1pPr defTabSz="884304">
              <a:defRPr spc="-59" sz="2958"/>
            </a:lvl1pPr>
          </a:lstStyle>
          <a:p>
            <a:pPr/>
            <a:r>
              <a:t>Dissertation research</a:t>
            </a:r>
          </a:p>
        </p:txBody>
      </p:sp>
      <p:sp>
        <p:nvSpPr>
          <p:cNvPr id="176" name="BA Astronomy Berkeley…"/>
          <p:cNvSpPr txBox="1"/>
          <p:nvPr>
            <p:ph type="body" sz="quarter" idx="1"/>
          </p:nvPr>
        </p:nvSpPr>
        <p:spPr>
          <a:xfrm>
            <a:off x="635332" y="2444736"/>
            <a:ext cx="3829051" cy="4191001"/>
          </a:xfrm>
          <a:prstGeom prst="rect">
            <a:avLst/>
          </a:prstGeom>
        </p:spPr>
        <p:txBody>
          <a:bodyPr/>
          <a:lstStyle/>
          <a:p>
            <a:pPr marL="245363" indent="-245363" defTabSz="1196411">
              <a:spcBef>
                <a:spcPts val="2200"/>
              </a:spcBef>
              <a:defRPr sz="1932"/>
            </a:pPr>
            <a:r>
              <a:t>BA Astronomy Berkeley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PhD Texas Austin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Observations and models of polarization in late-type stars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Observe polarization at LPL telescope on Mt. Bigelow, AZ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Observe spectra at KPNO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Writing fall/spring 1971/72</a:t>
            </a:r>
          </a:p>
          <a:p>
            <a:pPr marL="245363" indent="-245363" defTabSz="1196411">
              <a:spcBef>
                <a:spcPts val="2200"/>
              </a:spcBef>
              <a:defRPr sz="1932"/>
            </a:pPr>
            <a:r>
              <a:t>Apply for jobs</a:t>
            </a:r>
          </a:p>
        </p:txBody>
      </p:sp>
      <p:pic>
        <p:nvPicPr>
          <p:cNvPr id="177" name="Steve Shawl 1970.jpg" descr="Steve Shawl 19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905" y="2249844"/>
            <a:ext cx="8010916" cy="525391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7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8" name="first Astronomy camp #1_Dave Tholen-Edit.jpg" descr="first Astronomy camp #1_Dave Tholen-Ed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927" y="370830"/>
            <a:ext cx="13052654" cy="901193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KU Observatory dark room-2.jpg" descr="KU Observatory dark room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87" y="647129"/>
            <a:ext cx="12890424" cy="845934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0" name="1986Aug31_Steve_LJW-Edit.jpg" descr="1986Aug31_Steve_LJW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508" y="447590"/>
            <a:ext cx="13004801" cy="9245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5" name="Clyde Tombaugh &amp; Steve Shawl-Edit-Edit.jpg" descr="Clyde Tombaugh &amp; Steve Shawl-Edit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296" y="-9681"/>
            <a:ext cx="8661400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2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0" name="slide.022 Nice photo.jpg" descr="slide.022 Nice 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71" y="493865"/>
            <a:ext cx="12971460" cy="87658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slide.020.jpg" descr="slide.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523" y="27782"/>
            <a:ext cx="6553754" cy="96980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0" name="slide.002.jpg" descr="slide.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60" y="523525"/>
            <a:ext cx="12883679" cy="87065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1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5" name="slide.009.jpg" descr="slide.00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90" y="466658"/>
            <a:ext cx="13004801" cy="87884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2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2" name="slide.008.jpg" descr="slide.0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621" y="73816"/>
            <a:ext cx="12707894" cy="96059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Screen Shot 2016-01-28 at 11.15.18 PM-Edit.jpg" descr="Screen Shot 2016-01-28 at 11.15.18 PM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91" y="481286"/>
            <a:ext cx="13004801" cy="88773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18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_84A1419-Edit.jpg" descr="_84A1419-Ed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838" y="516818"/>
            <a:ext cx="13004801" cy="875030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Tucson Sabbatical 2001-2.jpg" descr="Tucson Sabbatical 2001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04" y="628337"/>
            <a:ext cx="12966991" cy="849692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3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1" name="2014-12-08_KU astro alums _MG_0441.jpg" descr="2014-12-08_KU astro alums _MG_04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63" y="544992"/>
            <a:ext cx="13008125" cy="866361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4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8" name="KU astro alums with Steve Shawl.jpg" descr="KU astro alums with Steve Shaw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911" y="651165"/>
            <a:ext cx="12044978" cy="90219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Miscellane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Miscellaneous</a:t>
            </a:r>
          </a:p>
        </p:txBody>
      </p:sp>
      <p:sp>
        <p:nvSpPr>
          <p:cNvPr id="35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5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7" name="Steve 1970s teaching.jpg" descr="Steve 1970s teach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9159" y="6698"/>
            <a:ext cx="6766482" cy="97402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6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1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2" name="Disco6 cover_weebly version.jpg" descr="Disco6 cover_weebly vers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2230" y="24430"/>
            <a:ext cx="7500340" cy="97047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6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6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7" name="20160801-Bennett, Fraknoi, Shawl 2016.jpg" descr="20160801-Bennett, Fraknoi, Shawl 20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9926" y="-17945"/>
            <a:ext cx="8004948" cy="978949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chnique adv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Technique advances</a:t>
            </a:r>
          </a:p>
        </p:txBody>
      </p:sp>
      <p:sp>
        <p:nvSpPr>
          <p:cNvPr id="3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7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8" name="right024_1.jpg" descr="right024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2" y="577727"/>
            <a:ext cx="12827070" cy="859814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8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3" name="Kris Serkowski.jpg" descr="Kris Serkowsk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4888" y="96607"/>
            <a:ext cx="7295024" cy="956038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Job market in 19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Job market in 1972</a:t>
            </a:r>
          </a:p>
        </p:txBody>
      </p:sp>
      <p:sp>
        <p:nvSpPr>
          <p:cNvPr id="187" name="Background in apply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9372" indent="-309372" defTabSz="1508519">
              <a:spcBef>
                <a:spcPts val="2700"/>
              </a:spcBef>
              <a:defRPr sz="2436"/>
            </a:pPr>
            <a:r>
              <a:t>Background in applying</a:t>
            </a:r>
          </a:p>
          <a:p>
            <a:pPr lvl="1" marL="640841" indent="-309372" defTabSz="1508519">
              <a:spcBef>
                <a:spcPts val="2700"/>
              </a:spcBef>
              <a:defRPr sz="2436"/>
            </a:pPr>
            <a:r>
              <a:t>Berkeley</a:t>
            </a:r>
          </a:p>
          <a:p>
            <a:pPr lvl="1" marL="640841" indent="-309372" defTabSz="1508519">
              <a:spcBef>
                <a:spcPts val="2700"/>
              </a:spcBef>
              <a:defRPr sz="2436"/>
            </a:pPr>
            <a:r>
              <a:t>KPNO</a:t>
            </a:r>
          </a:p>
          <a:p>
            <a:pPr lvl="1" marL="640841" indent="-309372" defTabSz="1508519">
              <a:spcBef>
                <a:spcPts val="2700"/>
              </a:spcBef>
              <a:defRPr sz="2436"/>
            </a:pPr>
            <a:r>
              <a:t>UA/LPL</a:t>
            </a:r>
          </a:p>
          <a:p>
            <a:pPr lvl="1" marL="640841" indent="-309372" defTabSz="1508519">
              <a:spcBef>
                <a:spcPts val="2700"/>
              </a:spcBef>
              <a:defRPr sz="2436"/>
            </a:pPr>
            <a:r>
              <a:t>Papers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No significant teaching experience</a:t>
            </a:r>
          </a:p>
          <a:p>
            <a:pPr marL="309372" indent="-309372" defTabSz="1508519">
              <a:spcBef>
                <a:spcPts val="2700"/>
              </a:spcBef>
              <a:defRPr sz="2436"/>
            </a:pPr>
            <a:r>
              <a:t>No post-doc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8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8" name="left047_5.jpg" descr="left047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44" y="586212"/>
            <a:ext cx="12861713" cy="85811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39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3" name="left071_6.jpg" descr="left071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7" y="576675"/>
            <a:ext cx="12795392" cy="847694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Miscellane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Miscellaneous</a:t>
            </a:r>
          </a:p>
        </p:txBody>
      </p:sp>
      <p:sp>
        <p:nvSpPr>
          <p:cNvPr id="39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0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1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2" name="Steve 1973 Comet Kohoutek.jpg" descr="Steve 1973 Comet Kohoute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4" y="0"/>
            <a:ext cx="1248087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_84A1734.jpg" descr="_84A17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" y="521723"/>
            <a:ext cx="13004307" cy="871015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_84A1627-Edit.jpg" descr="_84A1627-Ed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08" y="708057"/>
            <a:ext cx="12918583" cy="833748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1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1" name="Arlo Landolt 5.jpg" descr="Arlo Landolt 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08" y="705655"/>
            <a:ext cx="12788183" cy="834229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2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8" name="_84A0241-Edit.jpg" descr="_84A0241-Ed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615" y="6087"/>
            <a:ext cx="9927568" cy="974142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imes getting better! 1982"/>
          <p:cNvSpPr txBox="1"/>
          <p:nvPr>
            <p:ph type="title"/>
          </p:nvPr>
        </p:nvSpPr>
        <p:spPr>
          <a:xfrm>
            <a:off x="2189178" y="287614"/>
            <a:ext cx="8705852" cy="762001"/>
          </a:xfrm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Times getting better! 1982</a:t>
            </a:r>
          </a:p>
        </p:txBody>
      </p:sp>
      <p:sp>
        <p:nvSpPr>
          <p:cNvPr id="43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3" name="KU Astro space_physics faculty.jpg" descr="KU Astro space_physics facult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1498" y="1088681"/>
            <a:ext cx="5501804" cy="86302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imes really got better for all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Times really got better for all…</a:t>
            </a:r>
          </a:p>
        </p:txBody>
      </p:sp>
      <p:sp>
        <p:nvSpPr>
          <p:cNvPr id="4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9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KU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KU application</a:t>
            </a:r>
          </a:p>
        </p:txBody>
      </p:sp>
      <p:sp>
        <p:nvSpPr>
          <p:cNvPr id="192" name="Job marke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48920" indent="-248920" defTabSz="1213751">
              <a:spcBef>
                <a:spcPts val="2200"/>
              </a:spcBef>
              <a:defRPr sz="1960"/>
            </a:pPr>
            <a:r>
              <a:t>Job market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Knew little about KU; I knew chairman (David Beard) would be at AAS meeting in San Juan, Puerto Rico and I’d talk to him there.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Meeting…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Others who applied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Call from Tom Armstrong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Interview</a:t>
            </a:r>
          </a:p>
          <a:p>
            <a:pPr marL="248920" indent="-248920" defTabSz="1213751">
              <a:spcBef>
                <a:spcPts val="2200"/>
              </a:spcBef>
              <a:defRPr sz="1960"/>
            </a:pPr>
            <a:r>
              <a:t>Offer</a:t>
            </a:r>
          </a:p>
          <a:p>
            <a:pPr lvl="1" marL="515619" indent="-248920" defTabSz="1213751">
              <a:spcBef>
                <a:spcPts val="2200"/>
              </a:spcBef>
              <a:defRPr sz="1960"/>
            </a:pPr>
            <a:r>
              <a:t>Why me out of all applicants?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Better ye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Better yet…</a:t>
            </a:r>
          </a:p>
        </p:txBody>
      </p:sp>
      <p:sp>
        <p:nvSpPr>
          <p:cNvPr id="4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4" name="09461_B_013.jpg" descr="09461_B_0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1866"/>
            <a:ext cx="13004800" cy="86698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52465">
              <a:defRPr spc="-90" sz="4524"/>
            </a:pPr>
          </a:p>
        </p:txBody>
      </p:sp>
      <p:sp>
        <p:nvSpPr>
          <p:cNvPr id="4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9" name="KU Astronomers! IMG_0399'.jpg" descr="KU Astronomers! IMG_0399'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637"/>
            <a:ext cx="13004800" cy="872832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And, finally, now, in addition to Greg…"/>
          <p:cNvSpPr txBox="1"/>
          <p:nvPr>
            <p:ph type="title"/>
          </p:nvPr>
        </p:nvSpPr>
        <p:spPr>
          <a:xfrm>
            <a:off x="1758321" y="1536781"/>
            <a:ext cx="8705852" cy="762002"/>
          </a:xfrm>
          <a:prstGeom prst="rect">
            <a:avLst/>
          </a:prstGeom>
        </p:spPr>
        <p:txBody>
          <a:bodyPr/>
          <a:lstStyle>
            <a:lvl1pPr defTabSz="1161733">
              <a:defRPr spc="-77" sz="3886"/>
            </a:lvl1pPr>
          </a:lstStyle>
          <a:p>
            <a:pPr/>
            <a:r>
              <a:t>And, finally, now, in addition to Greg…</a:t>
            </a:r>
          </a:p>
        </p:txBody>
      </p:sp>
      <p:sp>
        <p:nvSpPr>
          <p:cNvPr id="4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Allis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Allison</a:t>
            </a:r>
          </a:p>
          <a:p>
            <a:pPr/>
            <a:r>
              <a:t>Betsy</a:t>
            </a:r>
          </a:p>
          <a:p>
            <a:pPr/>
            <a:r>
              <a:t>Ian</a:t>
            </a:r>
          </a:p>
          <a:p>
            <a:pPr/>
            <a:r>
              <a:t>Jennifer</a:t>
            </a:r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0653" y="6162383"/>
            <a:ext cx="2286001" cy="285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4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735" y="6162383"/>
            <a:ext cx="2286001" cy="285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4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0653" y="2754068"/>
            <a:ext cx="2286001" cy="285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4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11735" y="2754068"/>
            <a:ext cx="2286001" cy="285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45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96630" y="156285"/>
            <a:ext cx="2286001" cy="2857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1866"/>
            <a:ext cx="13004800" cy="86698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`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`</a:t>
            </a:r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_84A5334-Edit.jpg" descr="_84A5334-Ed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48" y="283252"/>
            <a:ext cx="12949704" cy="86398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ummer 19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Summer 1972</a:t>
            </a:r>
          </a:p>
        </p:txBody>
      </p:sp>
      <p:sp>
        <p:nvSpPr>
          <p:cNvPr id="204" name="Summer day job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Summer day job</a:t>
            </a:r>
          </a:p>
          <a:p>
            <a:pPr/>
            <a:r>
              <a:t>Summer night job</a:t>
            </a:r>
          </a:p>
          <a:p>
            <a:pPr/>
            <a:r>
              <a:t>August…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all 19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Fall 1972</a:t>
            </a:r>
          </a:p>
        </p:txBody>
      </p:sp>
      <p:sp>
        <p:nvSpPr>
          <p:cNvPr id="20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Astr 19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1300447">
              <a:spcBef>
                <a:spcPts val="2400"/>
              </a:spcBef>
              <a:defRPr sz="2100"/>
            </a:pPr>
            <a:r>
              <a:t>Astr 191</a:t>
            </a:r>
          </a:p>
          <a:p>
            <a:pPr marL="266700" indent="-266700" defTabSz="1300447">
              <a:spcBef>
                <a:spcPts val="2400"/>
              </a:spcBef>
              <a:defRPr sz="2100"/>
            </a:pPr>
            <a:r>
              <a:t>Astr 691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Steve Hawley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Ron Snell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Ron Gilliland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Tom Chester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Gary Westergren</a:t>
            </a:r>
          </a:p>
          <a:p>
            <a:pPr lvl="1" marL="552450" indent="-266700" defTabSz="1300447">
              <a:spcBef>
                <a:spcPts val="2400"/>
              </a:spcBef>
              <a:defRPr sz="2100"/>
            </a:pPr>
            <a:r>
              <a:t>Joe van Zandt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ome earlier 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52465">
              <a:defRPr spc="-90" sz="4524"/>
            </a:lvl1pPr>
          </a:lstStyle>
          <a:p>
            <a:pPr/>
            <a:r>
              <a:t>Some earlier history</a:t>
            </a:r>
          </a:p>
        </p:txBody>
      </p:sp>
      <p:sp>
        <p:nvSpPr>
          <p:cNvPr id="21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Wyman Store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Wyman Storer</a:t>
            </a:r>
          </a:p>
          <a:p>
            <a:pPr/>
            <a:r>
              <a:t>Henry Horak</a:t>
            </a:r>
          </a:p>
          <a:p>
            <a:pPr/>
            <a:r>
              <a:t>The Dean…</a:t>
            </a:r>
          </a:p>
          <a:p>
            <a:pPr/>
            <a:r>
              <a:t>The Chairman…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/>
</file>

<file path=docProps/core.xml><?xml version="1.0" encoding="utf-8"?>
<Properties xmlns="http://schemas.openxmlformats.org/officeDocument/2006/extended-properties"/>
</file>